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308" r:id="rId2"/>
    <p:sldId id="522" r:id="rId3"/>
    <p:sldId id="523" r:id="rId4"/>
    <p:sldId id="545" r:id="rId5"/>
    <p:sldId id="534" r:id="rId6"/>
    <p:sldId id="544" r:id="rId7"/>
    <p:sldId id="543" r:id="rId8"/>
    <p:sldId id="540" r:id="rId9"/>
    <p:sldId id="542" r:id="rId10"/>
    <p:sldId id="546" r:id="rId11"/>
    <p:sldId id="533" r:id="rId12"/>
    <p:sldId id="537" r:id="rId13"/>
    <p:sldId id="538" r:id="rId14"/>
    <p:sldId id="531" r:id="rId15"/>
    <p:sldId id="535" r:id="rId16"/>
    <p:sldId id="536" r:id="rId17"/>
    <p:sldId id="567" r:id="rId18"/>
    <p:sldId id="528" r:id="rId19"/>
    <p:sldId id="547" r:id="rId20"/>
    <p:sldId id="570" r:id="rId21"/>
    <p:sldId id="571" r:id="rId22"/>
    <p:sldId id="530" r:id="rId23"/>
    <p:sldId id="549" r:id="rId24"/>
    <p:sldId id="529" r:id="rId25"/>
    <p:sldId id="555" r:id="rId26"/>
    <p:sldId id="556" r:id="rId27"/>
    <p:sldId id="557" r:id="rId28"/>
    <p:sldId id="532" r:id="rId29"/>
    <p:sldId id="572" r:id="rId30"/>
    <p:sldId id="569" r:id="rId31"/>
    <p:sldId id="565" r:id="rId32"/>
    <p:sldId id="566" r:id="rId33"/>
    <p:sldId id="560" r:id="rId34"/>
    <p:sldId id="562" r:id="rId35"/>
    <p:sldId id="561" r:id="rId36"/>
    <p:sldId id="527" r:id="rId37"/>
    <p:sldId id="563" r:id="rId38"/>
    <p:sldId id="539" r:id="rId39"/>
    <p:sldId id="552" r:id="rId40"/>
    <p:sldId id="564" r:id="rId41"/>
    <p:sldId id="284" r:id="rId42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</p14:sldIdLst>
        </p14:section>
        <p14:section name="The Duke Sage" id="{A9FD0798-7B6C-3C48-A386-344EB7C53E99}">
          <p14:sldIdLst>
            <p14:sldId id="545"/>
            <p14:sldId id="534"/>
            <p14:sldId id="544"/>
            <p14:sldId id="543"/>
            <p14:sldId id="540"/>
            <p14:sldId id="542"/>
            <p14:sldId id="546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67"/>
          </p14:sldIdLst>
        </p14:section>
        <p14:section name="-2-" id="{D52DF4FB-1A26-3849-B11F-B71E1520A6D5}">
          <p14:sldIdLst>
            <p14:sldId id="528"/>
            <p14:sldId id="547"/>
            <p14:sldId id="570"/>
            <p14:sldId id="571"/>
          </p14:sldIdLst>
        </p14:section>
        <p14:section name="-4-" id="{88FD73BE-7852-FA43-B341-2C8D04531396}">
          <p14:sldIdLst>
            <p14:sldId id="530"/>
            <p14:sldId id="549"/>
          </p14:sldIdLst>
        </p14:section>
        <p14:section name="-3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5-" id="{4DB796F3-861D-6241-82BC-132313DFBBFC}">
          <p14:sldIdLst>
            <p14:sldId id="532"/>
            <p14:sldId id="572"/>
          </p14:sldIdLst>
        </p14:section>
        <p14:section name="Excuses people make" id="{4DF4669D-FDFE-F94F-A305-48BCB01F5892}">
          <p14:sldIdLst>
            <p14:sldId id="569"/>
            <p14:sldId id="565"/>
            <p14:sldId id="566"/>
            <p14:sldId id="560"/>
            <p14:sldId id="562"/>
            <p14:sldId id="561"/>
          </p14:sldIdLst>
        </p14:section>
        <p14:section name="When to start working reproducibly" id="{61BC4312-12E8-FD4E-B84A-74F8FD402E77}">
          <p14:sldIdLst>
            <p14:sldId id="527"/>
            <p14:sldId id="563"/>
          </p14:sldIdLst>
        </p14:section>
        <p14:section name="Summary" id="{15C6FA2C-7D4A-1F49-9C5F-84B2132DDA81}">
          <p14:sldIdLst>
            <p14:sldId id="539"/>
            <p14:sldId id="552"/>
            <p14:sldId id="564"/>
          </p14:sldIdLst>
        </p14:section>
        <p14:section name="END" id="{4E0A0EDE-3CC2-E940-BE62-F8189F8B91E0}">
          <p14:sldIdLst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823" autoAdjust="0"/>
    <p:restoredTop sz="81058" autoAdjust="0"/>
  </p:normalViewPr>
  <p:slideViewPr>
    <p:cSldViewPr>
      <p:cViewPr>
        <p:scale>
          <a:sx n="55" d="100"/>
          <a:sy n="55" d="100"/>
        </p:scale>
        <p:origin x="-3160" y="-1624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59A1936B-BA9E-F546-9616-3B93ABD4F3FC}" type="slidenum">
              <a:rPr lang="en-US" sz="1200">
                <a:latin typeface="Arial" charset="0"/>
              </a:rPr>
              <a:pPr/>
              <a:t>41</a:t>
            </a:fld>
            <a:endParaRPr lang="en-US" sz="1200">
              <a:latin typeface="Arial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to </a:t>
            </a:r>
            <a:br>
              <a:rPr lang="en-US" sz="9600" dirty="0" smtClean="0"/>
            </a:br>
            <a:r>
              <a:rPr lang="en-US" sz="9600" b="1" dirty="0" smtClean="0"/>
              <a:t>avoid disaster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233440" y="1484313"/>
            <a:ext cx="1223963" cy="5302250"/>
          </a:xfrm>
          <a:prstGeom prst="rect">
            <a:avLst/>
          </a:prstGeom>
          <a:noFill/>
          <a:ln w="571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iamond 5"/>
          <p:cNvSpPr/>
          <p:nvPr/>
        </p:nvSpPr>
        <p:spPr bwMode="auto">
          <a:xfrm>
            <a:off x="1714078" y="1268413"/>
            <a:ext cx="1439862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Diamond 12"/>
          <p:cNvSpPr/>
          <p:nvPr/>
        </p:nvSpPr>
        <p:spPr bwMode="auto">
          <a:xfrm>
            <a:off x="6465465" y="-171450"/>
            <a:ext cx="1439863" cy="1439863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Diamond 13"/>
          <p:cNvSpPr/>
          <p:nvPr/>
        </p:nvSpPr>
        <p:spPr bwMode="auto">
          <a:xfrm>
            <a:off x="6465465" y="1268413"/>
            <a:ext cx="1439863" cy="1439862"/>
          </a:xfrm>
          <a:prstGeom prst="diamond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  <p:pic>
        <p:nvPicPr>
          <p:cNvPr id="2" name="Picture 1" descr="r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58" y="3315390"/>
            <a:ext cx="3425978" cy="34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3037" y="2367171"/>
            <a:ext cx="87399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than a beautiful result!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</a:t>
            </a:r>
            <a:br>
              <a:rPr lang="en-US" sz="9600" dirty="0" smtClean="0"/>
            </a:br>
            <a:r>
              <a:rPr lang="en-US" sz="9600" dirty="0" smtClean="0"/>
              <a:t>helps</a:t>
            </a:r>
            <a:r>
              <a:rPr lang="en-US" sz="9600" dirty="0" smtClean="0"/>
              <a:t> </a:t>
            </a:r>
            <a:br>
              <a:rPr lang="en-US" sz="9600" dirty="0" smtClean="0"/>
            </a:br>
            <a:r>
              <a:rPr lang="en-US" sz="9600" b="1" dirty="0" smtClean="0"/>
              <a:t>writing papers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  <p:pic>
        <p:nvPicPr>
          <p:cNvPr id="6" name="Picture 5" descr="Screen Shot 2015-06-02 at 15.1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" y="3140968"/>
            <a:ext cx="8012832" cy="2532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  <p:pic>
        <p:nvPicPr>
          <p:cNvPr id="3" name="Picture 2" descr="Screen Shot 2015-06-02 at 15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7" y="188640"/>
            <a:ext cx="4759907" cy="6453336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8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dirty="0" smtClean="0"/>
              <a:t>Easy to look up numbers and put them in manuscript</a:t>
            </a:r>
          </a:p>
          <a:p>
            <a:r>
              <a:rPr lang="en-US" dirty="0" smtClean="0"/>
              <a:t>Numbers and result automatically update when data change.</a:t>
            </a:r>
          </a:p>
          <a:p>
            <a:r>
              <a:rPr lang="en-US" dirty="0" smtClean="0"/>
              <a:t>It is engaging and more eyes can look over the analysis.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02 at 15.4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4149080"/>
            <a:ext cx="2997200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26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  <a:endParaRPr lang="en-US" sz="9600" kern="10" dirty="0">
              <a:solidFill>
                <a:schemeClr val="accent1">
                  <a:lumMod val="40000"/>
                  <a:lumOff val="60000"/>
                </a:schemeClr>
              </a:solidFill>
              <a:latin typeface="Arial Black"/>
              <a:ea typeface="Arial Black"/>
              <a:cs typeface="Arial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helps </a:t>
            </a:r>
            <a:r>
              <a:rPr lang="en-US" sz="9600" b="1" dirty="0" smtClean="0"/>
              <a:t>arguing with reviewers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engaged reviewer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84784"/>
            <a:ext cx="6350992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b="1" dirty="0" smtClean="0"/>
              <a:t>Reviewer:</a:t>
            </a:r>
            <a:r>
              <a:rPr lang="en-US" dirty="0" smtClean="0"/>
              <a:t> “I downloaded the authors’ data and tried out a variation of their analysis which gave an insignificant result”</a:t>
            </a:r>
            <a:endParaRPr lang="en-US" dirty="0"/>
          </a:p>
          <a:p>
            <a:endParaRPr lang="en-US" sz="2800" b="1" dirty="0" smtClean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We</a:t>
            </a:r>
            <a:r>
              <a:rPr lang="en-US" sz="2800" dirty="0" smtClean="0"/>
              <a:t>: “Thank you, the reason is …. </a:t>
            </a:r>
            <a:r>
              <a:rPr lang="en-US" sz="2800" dirty="0"/>
              <a:t> a</a:t>
            </a:r>
            <a:r>
              <a:rPr lang="en-US" sz="2800" dirty="0" smtClean="0"/>
              <a:t>nd if you do … everything is fine.”</a:t>
            </a:r>
            <a:endParaRPr lang="en-US" sz="2800" dirty="0"/>
          </a:p>
        </p:txBody>
      </p:sp>
      <p:pic>
        <p:nvPicPr>
          <p:cNvPr id="4" name="Picture 3" descr="Screen Shot 2015-06-02 at 16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1124744"/>
            <a:ext cx="2504880" cy="2520000"/>
          </a:xfrm>
          <a:prstGeom prst="rect">
            <a:avLst/>
          </a:prstGeom>
        </p:spPr>
      </p:pic>
      <p:pic>
        <p:nvPicPr>
          <p:cNvPr id="5" name="Picture 4" descr="Screen Shot 2015-06-02 at 16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3933336"/>
            <a:ext cx="24995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  <a:endParaRPr lang="en-US" sz="9600" kern="10" dirty="0">
              <a:solidFill>
                <a:schemeClr val="accent1">
                  <a:lumMod val="40000"/>
                  <a:lumOff val="60000"/>
                </a:schemeClr>
              </a:solidFill>
              <a:latin typeface="Arial Black"/>
              <a:ea typeface="Arial Black"/>
              <a:cs typeface="Arial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enables </a:t>
            </a:r>
            <a:r>
              <a:rPr lang="en-US" sz="9600" b="1" dirty="0" smtClean="0"/>
              <a:t>continuity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 am so busy, </a:t>
            </a:r>
          </a:p>
          <a:p>
            <a:pPr algn="ctr"/>
            <a:r>
              <a:rPr lang="en-US" sz="6600" dirty="0" smtClean="0"/>
              <a:t>I can’t remember all the details of all my projects”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843677"/>
            <a:ext cx="849694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 did this analysis 6 months ago. </a:t>
            </a:r>
          </a:p>
          <a:p>
            <a:pPr algn="ctr"/>
            <a:r>
              <a:rPr lang="en-US" sz="6600" dirty="0" smtClean="0"/>
              <a:t>Of course I can’t remember all the details any more …”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404664"/>
            <a:ext cx="921702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PI said I should continue the project of a previous postdoc. </a:t>
            </a:r>
          </a:p>
          <a:p>
            <a:pPr algn="ctr"/>
            <a:r>
              <a:rPr lang="en-US" sz="6600" dirty="0" smtClean="0"/>
              <a:t>But that postdoc is long gone and hasn’t </a:t>
            </a:r>
            <a:r>
              <a:rPr lang="en-US" sz="6600" dirty="0" smtClean="0"/>
              <a:t>saved </a:t>
            </a:r>
            <a:r>
              <a:rPr lang="en-US" sz="6600" dirty="0" smtClean="0"/>
              <a:t>any scripts or data.”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/>
              <a:t>Reproducibility increases </a:t>
            </a:r>
            <a:br>
              <a:rPr lang="en-US" sz="9600" dirty="0" smtClean="0"/>
            </a:br>
            <a:r>
              <a:rPr lang="en-US" sz="9600" dirty="0" smtClean="0"/>
              <a:t>your </a:t>
            </a:r>
            <a:r>
              <a:rPr lang="en-US" sz="9600" b="1" dirty="0" smtClean="0"/>
              <a:t>standing </a:t>
            </a:r>
            <a:br>
              <a:rPr lang="en-US" sz="9600" b="1" dirty="0" smtClean="0"/>
            </a:br>
            <a:r>
              <a:rPr lang="en-US" sz="9600" dirty="0" smtClean="0"/>
              <a:t>in </a:t>
            </a:r>
            <a:r>
              <a:rPr lang="en-US" sz="9600" dirty="0"/>
              <a:t>the </a:t>
            </a:r>
            <a:r>
              <a:rPr lang="en-US" sz="9600" dirty="0" smtClean="0"/>
              <a:t>community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7.2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16632"/>
            <a:ext cx="96823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" y="1764894"/>
            <a:ext cx="8303892" cy="3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Mind your own business</a:t>
            </a:r>
            <a:r>
              <a:rPr lang="en-US" sz="6600" dirty="0" smtClean="0"/>
              <a:t>!</a:t>
            </a:r>
          </a:p>
          <a:p>
            <a:pPr algn="ctr"/>
            <a:r>
              <a:rPr lang="en-US" sz="6600" dirty="0" smtClean="0"/>
              <a:t>I document my data the way I want!”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Excel works just fine</a:t>
            </a:r>
            <a:r>
              <a:rPr lang="en-US" sz="6600" dirty="0" smtClean="0"/>
              <a:t>. 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 smtClean="0"/>
              <a:t>I don’t need any fancy R or Python or whatever.”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“I’d rather do </a:t>
            </a:r>
          </a:p>
          <a:p>
            <a:pPr algn="ctr"/>
            <a:r>
              <a:rPr lang="en-US" sz="6600" b="1" dirty="0" smtClean="0"/>
              <a:t>real science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than tidy up </a:t>
            </a:r>
          </a:p>
          <a:p>
            <a:pPr algn="ctr"/>
            <a:r>
              <a:rPr lang="en-US" sz="6600" dirty="0" smtClean="0"/>
              <a:t>my data”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“It’s only the </a:t>
            </a:r>
            <a:r>
              <a:rPr lang="en-US" sz="6600" b="1" dirty="0" smtClean="0"/>
              <a:t>result</a:t>
            </a:r>
            <a:r>
              <a:rPr lang="en-US" sz="6600" dirty="0" smtClean="0"/>
              <a:t> that matters!”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field is very </a:t>
            </a:r>
            <a:r>
              <a:rPr lang="en-US" sz="6600" b="1" dirty="0" smtClean="0"/>
              <a:t>competitive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and I can’t risk </a:t>
            </a:r>
            <a:r>
              <a:rPr lang="en-US" sz="6600" b="1" dirty="0" smtClean="0"/>
              <a:t>wasting time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shot-2014-06-06-at-15-19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0" y="332657"/>
            <a:ext cx="9173534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472" y="623731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scientificbsides.wordpress.com</a:t>
            </a:r>
            <a:r>
              <a:rPr lang="en-US" sz="1400" dirty="0"/>
              <a:t>/2014/05/26/methods-vs-insights-4-the-four-stages-of-a-project-and-the-fifth-you-should-avoid/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2864768" y="1772816"/>
            <a:ext cx="792088" cy="122413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  <a:endParaRPr lang="en-US" dirty="0" smtClean="0">
              <a:solidFill>
                <a:srgbClr val="FFFFFF"/>
              </a:solidFill>
            </a:endParaRP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</a:t>
            </a:r>
            <a:r>
              <a:rPr lang="en-US" dirty="0" smtClean="0">
                <a:solidFill>
                  <a:srgbClr val="FFFFFF"/>
                </a:solidFill>
              </a:rPr>
              <a:t>of your work/in </a:t>
            </a:r>
            <a:r>
              <a:rPr lang="en-US" dirty="0" smtClean="0">
                <a:solidFill>
                  <a:srgbClr val="FFFFFF"/>
                </a:solidFill>
              </a:rPr>
              <a:t>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Standing </a:t>
            </a:r>
            <a:r>
              <a:rPr lang="en-US" dirty="0" smtClean="0">
                <a:solidFill>
                  <a:srgbClr val="FFFFFF"/>
                </a:solidFill>
              </a:rPr>
              <a:t>in the community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04928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928664" y="4077072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</a:rPr>
              <a:t>’ in your lab!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100" y="152400"/>
            <a:ext cx="9493250" cy="1295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Reproducibility </a:t>
            </a:r>
            <a:r>
              <a:rPr lang="en-US" dirty="0" err="1" smtClean="0">
                <a:latin typeface="Myriad Pro" charset="0"/>
                <a:ea typeface="ＭＳ Ｐゴシック" charset="0"/>
                <a:cs typeface="ＭＳ Ｐゴシック" charset="0"/>
              </a:rPr>
              <a:t>rulez</a:t>
            </a:r>
            <a:r>
              <a:rPr lang="en-US" dirty="0" smtClean="0">
                <a:latin typeface="Myriad Pro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132384"/>
            <a:ext cx="6851650" cy="1944688"/>
          </a:xfrm>
          <a:noFill/>
          <a:extLst/>
        </p:spPr>
        <p:txBody>
          <a:bodyPr/>
          <a:lstStyle/>
          <a:p>
            <a:pPr eaLnBrk="1" hangingPunct="1"/>
            <a:r>
              <a:rPr lang="en-US" sz="9600" b="1" dirty="0">
                <a:latin typeface="Myriad Pro" charset="0"/>
                <a:ea typeface="ＭＳ Ｐゴシック" charset="0"/>
                <a:cs typeface="ＭＳ Ｐゴシック" charset="0"/>
              </a:rPr>
              <a:t>Thank you !</a:t>
            </a:r>
            <a:endParaRPr lang="en-US" dirty="0"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136576" y="2636912"/>
            <a:ext cx="446449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11680</TotalTime>
  <Words>605</Words>
  <Application>Microsoft Macintosh PowerPoint</Application>
  <PresentationFormat>A4 Paper (210x297 mm)</PresentationFormat>
  <Paragraphs>140</Paragraphs>
  <Slides>41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CRILayoutWhite</vt:lpstr>
      <vt:lpstr>5 selfish reasons to work reproducibly</vt:lpstr>
      <vt:lpstr>Systems Genetics of Cancer</vt:lpstr>
      <vt:lpstr>PowerPoint Presentation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Reproducibility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PowerPoint Presentation</vt:lpstr>
      <vt:lpstr>Reproducibility  helps  writing papers</vt:lpstr>
      <vt:lpstr>PowerPoint Presentation</vt:lpstr>
      <vt:lpstr>PowerPoint Presentation</vt:lpstr>
      <vt:lpstr>Why is well-documented and easily accessible code+data useful?</vt:lpstr>
      <vt:lpstr>Reproducibility helps arguing with reviewers</vt:lpstr>
      <vt:lpstr>A very engaged reviewer</vt:lpstr>
      <vt:lpstr>Reproducibility enables continuity </vt:lpstr>
      <vt:lpstr>PowerPoint Presentation</vt:lpstr>
      <vt:lpstr>PowerPoint Presentation</vt:lpstr>
      <vt:lpstr>PowerPoint Presentation</vt:lpstr>
      <vt:lpstr>Reproducibility increases  your standing  in the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 you need to worry about reproducibility?</vt:lpstr>
      <vt:lpstr>PowerPoint Presentation</vt:lpstr>
      <vt:lpstr>5 selfish reasons to work reproducibly</vt:lpstr>
      <vt:lpstr>Scientific SOFT SKILLS</vt:lpstr>
      <vt:lpstr>PowerPoint Presentation</vt:lpstr>
      <vt:lpstr>Reproducibility rulez!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372</cp:revision>
  <cp:lastPrinted>2011-03-27T18:25:47Z</cp:lastPrinted>
  <dcterms:created xsi:type="dcterms:W3CDTF">2011-03-15T13:12:14Z</dcterms:created>
  <dcterms:modified xsi:type="dcterms:W3CDTF">2015-06-02T16:45:42Z</dcterms:modified>
</cp:coreProperties>
</file>